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61" r:id="rId10"/>
    <p:sldId id="309" r:id="rId11"/>
    <p:sldId id="269" r:id="rId12"/>
    <p:sldId id="267" r:id="rId13"/>
    <p:sldId id="277" r:id="rId14"/>
    <p:sldId id="270" r:id="rId15"/>
    <p:sldId id="278" r:id="rId16"/>
    <p:sldId id="310" r:id="rId17"/>
    <p:sldId id="312" r:id="rId18"/>
    <p:sldId id="271" r:id="rId19"/>
    <p:sldId id="311" r:id="rId20"/>
    <p:sldId id="272" r:id="rId21"/>
    <p:sldId id="273" r:id="rId22"/>
    <p:sldId id="274" r:id="rId23"/>
    <p:sldId id="276" r:id="rId24"/>
    <p:sldId id="279" r:id="rId25"/>
    <p:sldId id="280" r:id="rId26"/>
    <p:sldId id="265" r:id="rId27"/>
    <p:sldId id="281" r:id="rId28"/>
    <p:sldId id="282" r:id="rId29"/>
    <p:sldId id="283" r:id="rId30"/>
    <p:sldId id="287" r:id="rId31"/>
    <p:sldId id="284" r:id="rId32"/>
    <p:sldId id="264" r:id="rId33"/>
    <p:sldId id="308" r:id="rId34"/>
    <p:sldId id="285" r:id="rId35"/>
    <p:sldId id="28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31C8"/>
    <a:srgbClr val="BF9000"/>
    <a:srgbClr val="E1D8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7143" autoAdjust="0"/>
  </p:normalViewPr>
  <p:slideViewPr>
    <p:cSldViewPr snapToGrid="0">
      <p:cViewPr varScale="1">
        <p:scale>
          <a:sx n="64" d="100"/>
          <a:sy n="64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98E1A-2AA0-4190-89B7-76E32BB5697B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9BA4B-9FEA-4A33-AEE9-D77E8BDDDC0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透過工具將能量進行轉換，以解決我們的需求。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9BA4B-9FEA-4A33-AEE9-D77E8BDDDC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3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現實生活中，有許多系統是經過無數的動力轉換，才達成解決需求的輸出。正如同前面投影片中的影片。一旦中間的環節出現錯誤，往往將導致系統無法順利運行，或得到不符合需求的輸出。</a:t>
            </a:r>
          </a:p>
          <a:p>
            <a:r>
              <a:rPr lang="zh-TW" altLang="en-US" dirty="0"/>
              <a:t>舉例</a:t>
            </a:r>
            <a:r>
              <a:rPr lang="en-US" altLang="zh-TW" dirty="0"/>
              <a:t>: </a:t>
            </a:r>
            <a:r>
              <a:rPr lang="zh-TW" altLang="en-US" dirty="0"/>
              <a:t>一輛汽油車，在駕駛踩下油門的那一刻，內燃機將會把燃燒室的熱能轉換成活塞動力，再轉變為旋轉的動力，然後將動力傳遞給離合器或變速箱</a:t>
            </a:r>
            <a:r>
              <a:rPr lang="en-US" altLang="zh-TW" dirty="0"/>
              <a:t>…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9BA4B-9FEA-4A33-AEE9-D77E8BDDDC0F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1465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200" lvl="1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800" lvl="2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400" lvl="3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8000" lvl="4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600" lvl="5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200" lvl="6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800" lvl="7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400" lvl="8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2E882-55B0-44B7-AA82-4B76B7A52A76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xkv0Ojgkq7I?t=73" TargetMode="External"/><Relationship Id="rId3" Type="http://schemas.microsoft.com/office/2007/relationships/media" Target="https://www.youtube.com/embed/xkv0Ojgkq7I?start=73&amp;feature=oembed" TargetMode="External"/><Relationship Id="rId7" Type="http://schemas.openxmlformats.org/officeDocument/2006/relationships/image" Target="../media/image8.jpeg"/><Relationship Id="rId2" Type="http://schemas.microsoft.com/office/2007/relationships/media" Target="https://www.youtube.com/embed/NS9uKRcxmy0?feature=oembed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youtu.be/NS9uKRcxmy0?si=rnexoovejAjoFB8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G64lwGtTDE&amp;ab_channel=POWER-MOTOR%E9%87%8D%E8%BC%AA%E8%BB%8A%E6%A5%AD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random_disk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-WnUpl49zg&amp;ab_channel=zzxpts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XLMDSjCzEx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microsoft.com/office/2007/relationships/media" Target="https://www.youtube.com/embed/qsQfXPOed6g?feature=oembed" TargetMode="External"/><Relationship Id="rId7" Type="http://schemas.openxmlformats.org/officeDocument/2006/relationships/hyperlink" Target="https://www.youtube.com/watch?v=eFRsENbmU_o&amp;t=61s" TargetMode="External"/><Relationship Id="rId2" Type="http://schemas.microsoft.com/office/2007/relationships/media" Target="https://www.youtube.com/embed/eFRsENbmU_o" TargetMode="External"/><Relationship Id="rId1" Type="http://schemas.openxmlformats.org/officeDocument/2006/relationships/video" Target="NULL" TargetMode="External"/><Relationship Id="rId6" Type="http://schemas.openxmlformats.org/officeDocument/2006/relationships/hyperlink" Target="https://youtu.be/qsQfXPOed6g?si=3BKU5RebdmeJgs0m" TargetMode="External"/><Relationship Id="rId5" Type="http://schemas.openxmlformats.org/officeDocument/2006/relationships/image" Target="../media/image36.jpeg"/><Relationship Id="rId10" Type="http://schemas.openxmlformats.org/officeDocument/2006/relationships/hyperlink" Target="https://www.youtube.com/shorts/NCFsWftVmJs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Ad70nfVC4&amp;ab_channel=FilmeyBo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TC5AVglsQ&amp;ab_channel=OmarRaafa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yU-D1tiR_U&amp;ab_channel=Allprocessofworl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37170" y="620926"/>
            <a:ext cx="10517660" cy="5616147"/>
            <a:chOff x="837170" y="620926"/>
            <a:chExt cx="10517660" cy="5616147"/>
          </a:xfrm>
        </p:grpSpPr>
        <p:sp>
          <p:nvSpPr>
            <p:cNvPr id="5" name="矩形 4"/>
            <p:cNvSpPr/>
            <p:nvPr/>
          </p:nvSpPr>
          <p:spPr>
            <a:xfrm>
              <a:off x="837170" y="620926"/>
              <a:ext cx="10517660" cy="5616147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358728" y="1090482"/>
              <a:ext cx="9474543" cy="423836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37170" y="620926"/>
            <a:ext cx="10517660" cy="5616147"/>
            <a:chOff x="837170" y="620926"/>
            <a:chExt cx="10517660" cy="5616147"/>
          </a:xfrm>
        </p:grpSpPr>
        <p:sp>
          <p:nvSpPr>
            <p:cNvPr id="5" name="矩形 4"/>
            <p:cNvSpPr/>
            <p:nvPr/>
          </p:nvSpPr>
          <p:spPr>
            <a:xfrm>
              <a:off x="837170" y="620926"/>
              <a:ext cx="10517660" cy="5616147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358728" y="1090482"/>
              <a:ext cx="9474543" cy="423836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生活機械觀察實作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</p:txBody>
      </p:sp>
    </p:spTree>
    <p:extLst>
      <p:ext uri="{BB962C8B-B14F-4D97-AF65-F5344CB8AC3E}">
        <p14:creationId xmlns:p14="http://schemas.microsoft.com/office/powerpoint/2010/main" val="135155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動能、位能、熱能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線上媒體 3" title="Blue Marble 3 : the cannon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15" y="2461098"/>
            <a:ext cx="5672795" cy="3205346"/>
          </a:xfrm>
          <a:prstGeom prst="rect">
            <a:avLst/>
          </a:prstGeom>
        </p:spPr>
      </p:pic>
      <p:pic>
        <p:nvPicPr>
          <p:cNvPr id="5" name="線上媒體 4" title="核能知多少《國家地理》雜誌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4647" y="2461098"/>
            <a:ext cx="5673179" cy="320534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174647" y="577402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8"/>
              </a:rPr>
              <a:t>https://youtu.be/xkv0Ojgkq7I?t=73</a:t>
            </a:r>
            <a:endParaRPr lang="zh-TW" altLang="en-US" sz="1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73915" y="5742645"/>
            <a:ext cx="61363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9"/>
              </a:rPr>
              <a:t>https://youtu.be/NS9uKRcxmy0?si=rnexoovejAjoFB8P</a:t>
            </a:r>
            <a:endParaRPr lang="zh-TW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能量傳遞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200" y="1690688"/>
            <a:ext cx="11279094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腿部的力量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踏板推動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鏈條傳動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帶動車子前進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184;g26d8caae6a3_0_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58551" y="2234277"/>
            <a:ext cx="628727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腳踏車的煞車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199;g26d8caae6a3_0_0"/>
          <p:cNvSpPr txBox="1"/>
          <p:nvPr/>
        </p:nvSpPr>
        <p:spPr>
          <a:xfrm>
            <a:off x="838199" y="2276052"/>
            <a:ext cx="9965268" cy="171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手部的力量</a:t>
            </a:r>
            <a:r>
              <a:rPr lang="en-US" altLang="zh-TW" sz="28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壓下握把 </a:t>
            </a:r>
            <a:r>
              <a:rPr lang="en-US" alt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煞車線傳動 </a:t>
            </a:r>
            <a:r>
              <a:rPr lang="en-US" alt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合上煞車器</a:t>
            </a:r>
            <a:r>
              <a:rPr lang="en-US" altLang="zh-TW" sz="28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8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煞車皮夾住輪框減速</a:t>
            </a:r>
            <a:endParaRPr sz="28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chemeClr val="dk2"/>
              </a:solidFill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Google Shape;196;g26d8caae6a3_0_0"/>
          <p:cNvPicPr preferRelativeResize="0"/>
          <p:nvPr/>
        </p:nvPicPr>
        <p:blipFill rotWithShape="1">
          <a:blip r:embed="rId2"/>
          <a:srcRect l="5612" r="12211"/>
          <a:stretch>
            <a:fillRect/>
          </a:stretch>
        </p:blipFill>
        <p:spPr>
          <a:xfrm>
            <a:off x="4224159" y="3974149"/>
            <a:ext cx="2566179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197;g26d8caae6a3_0_0"/>
          <p:cNvPicPr preferRelativeResize="0"/>
          <p:nvPr/>
        </p:nvPicPr>
        <p:blipFill rotWithShape="1">
          <a:blip r:embed="rId3"/>
          <a:srcRect l="47918" r="3439"/>
          <a:stretch>
            <a:fillRect/>
          </a:stretch>
        </p:blipFill>
        <p:spPr>
          <a:xfrm>
            <a:off x="1947708" y="3720024"/>
            <a:ext cx="1883651" cy="258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198;g26d8caae6a3_0_0"/>
          <p:cNvPicPr preferRelativeResize="0"/>
          <p:nvPr/>
        </p:nvPicPr>
        <p:blipFill rotWithShape="1">
          <a:blip r:embed="rId4"/>
          <a:srcRect l="21349" t="9804" r="8608"/>
          <a:stretch>
            <a:fillRect/>
          </a:stretch>
        </p:blipFill>
        <p:spPr>
          <a:xfrm>
            <a:off x="7183133" y="3974149"/>
            <a:ext cx="2331100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複雜系統中的能量傳遞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372900" y="6071300"/>
            <a:ext cx="7700200" cy="481200"/>
            <a:chOff x="721900" y="3948150"/>
            <a:chExt cx="7700200" cy="481200"/>
          </a:xfrm>
        </p:grpSpPr>
        <p:sp>
          <p:nvSpPr>
            <p:cNvPr id="4" name="Google Shape;206;g26d8caae6a3_0_14"/>
            <p:cNvSpPr/>
            <p:nvPr/>
          </p:nvSpPr>
          <p:spPr>
            <a:xfrm>
              <a:off x="7219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FD3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發動機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sp>
          <p:nvSpPr>
            <p:cNvPr id="5" name="Google Shape;207;g26d8caae6a3_0_14"/>
            <p:cNvSpPr/>
            <p:nvPr/>
          </p:nvSpPr>
          <p:spPr>
            <a:xfrm>
              <a:off x="20754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離合器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6" name="Google Shape;208;g26d8caae6a3_0_14"/>
            <p:cNvCxnSpPr>
              <a:stCxn id="4" idx="3"/>
              <a:endCxn id="5" idx="1"/>
            </p:cNvCxnSpPr>
            <p:nvPr/>
          </p:nvCxnSpPr>
          <p:spPr>
            <a:xfrm>
              <a:off x="16543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209;g26d8caae6a3_0_14"/>
            <p:cNvSpPr/>
            <p:nvPr/>
          </p:nvSpPr>
          <p:spPr>
            <a:xfrm>
              <a:off x="34290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變速箱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8" name="Google Shape;210;g26d8caae6a3_0_14"/>
            <p:cNvCxnSpPr>
              <a:endCxn id="7" idx="1"/>
            </p:cNvCxnSpPr>
            <p:nvPr/>
          </p:nvCxnSpPr>
          <p:spPr>
            <a:xfrm>
              <a:off x="30078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" name="Google Shape;211;g26d8caae6a3_0_14"/>
            <p:cNvSpPr/>
            <p:nvPr/>
          </p:nvSpPr>
          <p:spPr>
            <a:xfrm>
              <a:off x="47826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傳動軸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0" name="Google Shape;212;g26d8caae6a3_0_14"/>
            <p:cNvCxnSpPr>
              <a:endCxn id="9" idx="1"/>
            </p:cNvCxnSpPr>
            <p:nvPr/>
          </p:nvCxnSpPr>
          <p:spPr>
            <a:xfrm>
              <a:off x="43614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213;g26d8caae6a3_0_14"/>
            <p:cNvSpPr/>
            <p:nvPr/>
          </p:nvSpPr>
          <p:spPr>
            <a:xfrm>
              <a:off x="61361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差速器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2" name="Google Shape;214;g26d8caae6a3_0_14"/>
            <p:cNvCxnSpPr>
              <a:endCxn id="11" idx="1"/>
            </p:cNvCxnSpPr>
            <p:nvPr/>
          </p:nvCxnSpPr>
          <p:spPr>
            <a:xfrm>
              <a:off x="57149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" name="Google Shape;215;g26d8caae6a3_0_14"/>
            <p:cNvSpPr/>
            <p:nvPr/>
          </p:nvSpPr>
          <p:spPr>
            <a:xfrm>
              <a:off x="74897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驅動輪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4" name="Google Shape;216;g26d8caae6a3_0_14"/>
            <p:cNvCxnSpPr>
              <a:endCxn id="13" idx="1"/>
            </p:cNvCxnSpPr>
            <p:nvPr/>
          </p:nvCxnSpPr>
          <p:spPr>
            <a:xfrm>
              <a:off x="70685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050" name="Picture 2" descr="小小內燃機的大小事| 股感知識庫Stockfeel | LINE 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7" y="1931288"/>
            <a:ext cx="4536766" cy="317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流程圖: 換頁接點 18"/>
          <p:cNvSpPr/>
          <p:nvPr/>
        </p:nvSpPr>
        <p:spPr>
          <a:xfrm>
            <a:off x="2667397" y="5192281"/>
            <a:ext cx="343406" cy="770965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Google Shape;218;g26d8caae6a3_0_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22564" y="1846971"/>
            <a:ext cx="5392218" cy="326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58296" y="6603183"/>
            <a:ext cx="9622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5"/>
              </a:rPr>
              <a:t>https://www.youtube.com/watch?v=aG64lwGtTDE&amp;ab_channel=POWER-MOTOR%E9%87%8D%E8%BC%AA%E8%BB%8A%E6%A5%AD</a:t>
            </a:r>
            <a:endParaRPr lang="zh-TW" altLang="en-US" sz="1200" dirty="0"/>
          </a:p>
        </p:txBody>
      </p:sp>
      <p:sp>
        <p:nvSpPr>
          <p:cNvPr id="16" name="矩形: 圓角 15"/>
          <p:cNvSpPr/>
          <p:nvPr/>
        </p:nvSpPr>
        <p:spPr>
          <a:xfrm>
            <a:off x="1389529" y="2043953"/>
            <a:ext cx="2841812" cy="48118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引擎工作原理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鱷魚牙醫玩具活動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觀察鱷魚牙醫的機構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了解鱷魚牙醫開關嘴巴的運作原理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讓它從此以後咬不到你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2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35F9564-F63C-41A4-BACB-A544B668B44C}"/>
              </a:ext>
            </a:extLst>
          </p:cNvPr>
          <p:cNvSpPr/>
          <p:nvPr/>
        </p:nvSpPr>
        <p:spPr>
          <a:xfrm>
            <a:off x="3878041" y="3550594"/>
            <a:ext cx="4614205" cy="44260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抽獎轉盤</a:t>
            </a:r>
          </a:p>
        </p:txBody>
      </p:sp>
      <p:pic>
        <p:nvPicPr>
          <p:cNvPr id="3074" name="Picture 2" descr="抽獎轉盤/幸運轉盤掌上轉盤抽獎自制小手工diy抽獎幸運游戲活動玩具兒童教學小轉盤【CM11904】 | 成名在望直營店| 樂天市場Rakuten">
            <a:hlinkClick r:id="rId2" action="ppaction://hlinkfile"/>
            <a:extLst>
              <a:ext uri="{FF2B5EF4-FFF2-40B4-BE49-F238E27FC236}">
                <a16:creationId xmlns:a16="http://schemas.microsoft.com/office/drawing/2014/main" id="{C19B7B45-F938-48C6-AB61-2C4D1117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5" b="90000" l="10000" r="90000">
                        <a14:foregroundMark x1="46500" y1="9500" x2="52750" y2="9250"/>
                        <a14:foregroundMark x1="45375" y1="6625" x2="50250" y2="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8" y="2274364"/>
            <a:ext cx="4004502" cy="400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C8C31CD6-552F-4978-B39E-5D78222CA35E}"/>
              </a:ext>
            </a:extLst>
          </p:cNvPr>
          <p:cNvSpPr/>
          <p:nvPr/>
        </p:nvSpPr>
        <p:spPr>
          <a:xfrm>
            <a:off x="4545249" y="2932889"/>
            <a:ext cx="3101502" cy="16780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想想看，如果我們可以把這個轉盤塞進鱷魚醫生的嘴巴呢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80" name="Picture 8" descr="巨型鱷魚牙醫">
            <a:extLst>
              <a:ext uri="{FF2B5EF4-FFF2-40B4-BE49-F238E27FC236}">
                <a16:creationId xmlns:a16="http://schemas.microsoft.com/office/drawing/2014/main" id="{0BE3B891-2FBA-435E-B9E6-124DC3C0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25" y="2274364"/>
            <a:ext cx="2790217" cy="27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0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問題發想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438399"/>
            <a:ext cx="10515600" cy="3738563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鱷魚的嘴巴張到最大時，靠甚麼機構固定住？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為什麼按下正確牙齒時會閉上嘴巴？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930" y="365125"/>
            <a:ext cx="3558988" cy="1739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鱷魚的嘴巴張到最大時，靠甚麼機構固定住？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F5C07E1-BDE7-4A06-867B-42E194FF79FF}"/>
              </a:ext>
            </a:extLst>
          </p:cNvPr>
          <p:cNvGrpSpPr/>
          <p:nvPr/>
        </p:nvGrpSpPr>
        <p:grpSpPr>
          <a:xfrm>
            <a:off x="2813055" y="1473063"/>
            <a:ext cx="5924288" cy="4623550"/>
            <a:chOff x="838199" y="1701473"/>
            <a:chExt cx="5924288" cy="4623550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7DF6E55-D65D-4369-B152-4B7EC908ACAC}"/>
                </a:ext>
              </a:extLst>
            </p:cNvPr>
            <p:cNvGrpSpPr/>
            <p:nvPr/>
          </p:nvGrpSpPr>
          <p:grpSpPr>
            <a:xfrm>
              <a:off x="838199" y="1701473"/>
              <a:ext cx="5893199" cy="2495821"/>
              <a:chOff x="443752" y="1771369"/>
              <a:chExt cx="5893199" cy="2495821"/>
            </a:xfrm>
          </p:grpSpPr>
          <p:pic>
            <p:nvPicPr>
              <p:cNvPr id="20" name="Google Shape;239;g2cb375cdc33_0_2">
                <a:extLst>
                  <a:ext uri="{FF2B5EF4-FFF2-40B4-BE49-F238E27FC236}">
                    <a16:creationId xmlns:a16="http://schemas.microsoft.com/office/drawing/2014/main" id="{03B29E55-B7A7-4F92-8C2E-7B8E87778613}"/>
                  </a:ext>
                </a:extLst>
              </p:cNvPr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752" y="1771369"/>
                <a:ext cx="5893199" cy="249582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3784CEDC-548D-4324-ABB9-9860B9E1A02C}"/>
                  </a:ext>
                </a:extLst>
              </p:cNvPr>
              <p:cNvCxnSpPr/>
              <p:nvPr/>
            </p:nvCxnSpPr>
            <p:spPr>
              <a:xfrm>
                <a:off x="3065929" y="2617694"/>
                <a:ext cx="206189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DBF4A40B-B403-48E6-9EA2-A7354D44AD52}"/>
                  </a:ext>
                </a:extLst>
              </p:cNvPr>
              <p:cNvCxnSpPr/>
              <p:nvPr/>
            </p:nvCxnSpPr>
            <p:spPr>
              <a:xfrm>
                <a:off x="2738717" y="2947567"/>
                <a:ext cx="0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FB26CD2A-EEB5-41E3-9C0E-803A8B83E27D}"/>
                  </a:ext>
                </a:extLst>
              </p:cNvPr>
              <p:cNvSpPr/>
              <p:nvPr/>
            </p:nvSpPr>
            <p:spPr>
              <a:xfrm rot="10456931">
                <a:off x="2568782" y="2553238"/>
                <a:ext cx="413461" cy="361936"/>
              </a:xfrm>
              <a:custGeom>
                <a:avLst/>
                <a:gdLst>
                  <a:gd name="connsiteX0" fmla="*/ 413461 w 413461"/>
                  <a:gd name="connsiteY0" fmla="*/ 0 h 361936"/>
                  <a:gd name="connsiteX1" fmla="*/ 252096 w 413461"/>
                  <a:gd name="connsiteY1" fmla="*/ 268941 h 361936"/>
                  <a:gd name="connsiteX2" fmla="*/ 10049 w 413461"/>
                  <a:gd name="connsiteY2" fmla="*/ 358588 h 36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3461" h="361936">
                    <a:moveTo>
                      <a:pt x="413461" y="0"/>
                    </a:moveTo>
                    <a:cubicBezTo>
                      <a:pt x="366396" y="104588"/>
                      <a:pt x="319331" y="209176"/>
                      <a:pt x="252096" y="268941"/>
                    </a:cubicBezTo>
                    <a:cubicBezTo>
                      <a:pt x="184861" y="328706"/>
                      <a:pt x="-51210" y="375023"/>
                      <a:pt x="10049" y="358588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8BE924AB-0BA1-43B2-A58D-EADBAD563AC0}"/>
                </a:ext>
              </a:extLst>
            </p:cNvPr>
            <p:cNvGrpSpPr/>
            <p:nvPr/>
          </p:nvGrpSpPr>
          <p:grpSpPr>
            <a:xfrm>
              <a:off x="1281763" y="4533552"/>
              <a:ext cx="5480724" cy="1791471"/>
              <a:chOff x="1281762" y="4363633"/>
              <a:chExt cx="5480724" cy="1791471"/>
            </a:xfrm>
          </p:grpSpPr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DC8D496-A659-4258-9E9B-3C477401CA6D}"/>
                  </a:ext>
                </a:extLst>
              </p:cNvPr>
              <p:cNvSpPr txBox="1"/>
              <p:nvPr/>
            </p:nvSpPr>
            <p:spPr>
              <a:xfrm>
                <a:off x="1281762" y="4831665"/>
                <a:ext cx="54807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鱷魚嘴巴張開時，圖中紫色零件會轉動。當張開至最大時，紫色零件黃色圓圈處的凸出結構會被藍色零件的凸出結構卡住，以此方式避免紫色零件迴轉，使嘴巴固定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5C4BC8B-B3AA-400E-9DA5-0E35CE685B81}"/>
                  </a:ext>
                </a:extLst>
              </p:cNvPr>
              <p:cNvSpPr txBox="1"/>
              <p:nvPr/>
            </p:nvSpPr>
            <p:spPr>
              <a:xfrm>
                <a:off x="1679642" y="4363633"/>
                <a:ext cx="253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嘴巴張大並固定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4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657" y="1836289"/>
            <a:ext cx="6645318" cy="37646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48740" y="560801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https://www.youtube.com/watch?v=R-WnUpl49zg&amp;ab_channel=zzxptsam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為什麼按下正確牙齒時會閉上嘴巴？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1684128" y="1669330"/>
            <a:ext cx="8335361" cy="4765971"/>
            <a:chOff x="-417046" y="4149883"/>
            <a:chExt cx="8335361" cy="4765971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04" y="4149883"/>
              <a:ext cx="5060576" cy="2528842"/>
            </a:xfrm>
            <a:prstGeom prst="rect">
              <a:avLst/>
            </a:prstGeom>
          </p:spPr>
        </p:pic>
        <p:grpSp>
          <p:nvGrpSpPr>
            <p:cNvPr id="16" name="群組 15"/>
            <p:cNvGrpSpPr/>
            <p:nvPr/>
          </p:nvGrpSpPr>
          <p:grpSpPr>
            <a:xfrm>
              <a:off x="-417046" y="6822973"/>
              <a:ext cx="8335361" cy="2092881"/>
              <a:chOff x="-417047" y="4185025"/>
              <a:chExt cx="8335361" cy="2092881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-417047" y="4646690"/>
                <a:ext cx="833536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圖中黃色回力標狀零件有兩個突起結構，突起結構上方的牙齒即為正確牙齒，當按下正確牙齒時，牙齒會向下碰觸到黃色零件的突起處使黃色零件同時向下移動，並擠壓到下方白色零件，藍色零件向下移動時，本來藍色零件上固定住紫色零件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型卡榫將不再固定住紫色零件，使紫色零件迴轉，嘴巴也同時閉上</a:t>
                </a: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13479" y="4185025"/>
                <a:ext cx="3856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閉上嘴巴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38200" y="2146649"/>
            <a:ext cx="5060576" cy="3796008"/>
            <a:chOff x="3176299" y="2164579"/>
            <a:chExt cx="5060576" cy="379600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6299" y="2164579"/>
              <a:ext cx="5060576" cy="2528842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3342145" y="4760258"/>
              <a:ext cx="4894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因黃色零件突起結構上方的牙齒即為正確牙齒，並且在黃色零件旋轉到特定角度時，突起結構上方的牙齒可能會有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個，因此正確牙齒數量也可能為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個。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82" y="1457685"/>
            <a:ext cx="2806283" cy="2226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5967" r="6720"/>
          <a:stretch>
            <a:fillRect/>
          </a:stretch>
        </p:blipFill>
        <p:spPr>
          <a:xfrm>
            <a:off x="7118141" y="4071295"/>
            <a:ext cx="3056964" cy="2342109"/>
          </a:xfrm>
          <a:prstGeom prst="rect">
            <a:avLst/>
          </a:prstGeom>
        </p:spPr>
      </p:pic>
      <p:sp>
        <p:nvSpPr>
          <p:cNvPr id="10" name="箭號: 向右 9"/>
          <p:cNvSpPr/>
          <p:nvPr/>
        </p:nvSpPr>
        <p:spPr>
          <a:xfrm rot="20201751">
            <a:off x="6096000" y="2796988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 rot="2174641">
            <a:off x="6098332" y="4243454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0175105" y="2268071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一顆正確牙齒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327504" y="4854884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兩顆正確牙齒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580683" y="1989287"/>
            <a:ext cx="8112268" cy="4387794"/>
            <a:chOff x="1580683" y="1989287"/>
            <a:chExt cx="8112268" cy="4387794"/>
          </a:xfrm>
        </p:grpSpPr>
        <p:pic>
          <p:nvPicPr>
            <p:cNvPr id="7" name="Google Shape;260;g2cb375cdc33_0_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580683" y="1994003"/>
              <a:ext cx="3972199" cy="287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61;g2cb375cdc33_0_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253637" y="1989287"/>
              <a:ext cx="3439314" cy="287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文字方塊 2"/>
            <p:cNvSpPr txBox="1"/>
            <p:nvPr/>
          </p:nvSpPr>
          <p:spPr>
            <a:xfrm>
              <a:off x="1643476" y="5176752"/>
              <a:ext cx="7968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嘴巴張開時，紫色零件會立著旋轉，使粉紅色零件躺著旋轉，此時粉紅色零件的放射狀結構就會有一小部份位於牙齒下方，此時如果按下牙齒，牙齒就會擠壓到這些結構使其側向彎曲，完全按下牙齒後這些結構就會回彈並固定住牙齒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643476" y="5167311"/>
            <a:ext cx="79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橘色零件具有齒條，而黃色零件下方有齒輪。所以每次鱷魚嘴巴張開或閉上時，紫色零件會推動橘色零件使其前後移動，橘色零件上的齒條又連接到黃色零件下方的齒輪使其旋轉，而每次旋轉的角度如果不同，就會使正確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牙齒不同。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31" y="1758959"/>
            <a:ext cx="6481482" cy="33400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7170" y="620926"/>
            <a:ext cx="10517660" cy="5616147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8728" y="1090482"/>
            <a:ext cx="9474543" cy="4238368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機械設計中的工程製圖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台大機械系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85839" y="2474259"/>
            <a:ext cx="9888349" cy="3182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為甚麼機械設計要畫工程圖呢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985839" y="6015558"/>
            <a:ext cx="663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在描述複雜物體的形狀或外觀時，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畫圖比文字更清楚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368273" y="4549331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一個正立方體</a:t>
            </a:r>
          </a:p>
        </p:txBody>
      </p:sp>
      <p:sp>
        <p:nvSpPr>
          <p:cNvPr id="24" name="Flowchart: Merge 3"/>
          <p:cNvSpPr/>
          <p:nvPr/>
        </p:nvSpPr>
        <p:spPr>
          <a:xfrm>
            <a:off x="2300605" y="2678430"/>
            <a:ext cx="1595372" cy="1378585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erge 4"/>
          <p:cNvSpPr/>
          <p:nvPr/>
        </p:nvSpPr>
        <p:spPr>
          <a:xfrm rot="10800000">
            <a:off x="2305050" y="4057015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erge 4"/>
          <p:cNvSpPr/>
          <p:nvPr/>
        </p:nvSpPr>
        <p:spPr>
          <a:xfrm rot="7208692">
            <a:off x="2901802" y="3712400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erge 4"/>
          <p:cNvSpPr/>
          <p:nvPr/>
        </p:nvSpPr>
        <p:spPr>
          <a:xfrm rot="18000000">
            <a:off x="3295957" y="3023178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erge 4"/>
          <p:cNvSpPr/>
          <p:nvPr/>
        </p:nvSpPr>
        <p:spPr>
          <a:xfrm rot="7208692">
            <a:off x="1310650" y="3705881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erge 4"/>
          <p:cNvSpPr/>
          <p:nvPr/>
        </p:nvSpPr>
        <p:spPr>
          <a:xfrm rot="18000000">
            <a:off x="1707436" y="3020982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401145" y="3608968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個三角形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平行四邊形 30"/>
          <p:cNvSpPr/>
          <p:nvPr/>
        </p:nvSpPr>
        <p:spPr>
          <a:xfrm>
            <a:off x="2300083" y="40529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平行四邊形 31"/>
          <p:cNvSpPr/>
          <p:nvPr/>
        </p:nvSpPr>
        <p:spPr>
          <a:xfrm>
            <a:off x="1510017" y="26766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1507040" y="4049492"/>
            <a:ext cx="792000" cy="13738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089628" y="4042973"/>
            <a:ext cx="795625" cy="13803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2296408" y="2674842"/>
            <a:ext cx="801637" cy="1374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91998" y="2687128"/>
            <a:ext cx="790747" cy="1368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內容版面配置區 2"/>
          <p:cNvSpPr txBox="1"/>
          <p:nvPr/>
        </p:nvSpPr>
        <p:spPr>
          <a:xfrm>
            <a:off x="838200" y="1825625"/>
            <a:ext cx="10515600" cy="247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這是什麼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六邊形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00013 -0.030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1627 -0.01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01667 0.01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13 0.031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7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1966 -0.018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1927 0.0189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06485 -0.0347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03307 -0.0675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338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03333 -0.0662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33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03295 0.0321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159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03347 0.0340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69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2" grpId="0" animBg="1"/>
      <p:bldP spid="32" grpId="1" animBg="1"/>
      <p:bldP spid="32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火箭工程案例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阿波羅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627094" y="6308209"/>
            <a:ext cx="8606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2"/>
              </a:rPr>
              <a:t>https://www.youtube.com/watch?v=XLMDSjCzEx8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47" y="1705099"/>
            <a:ext cx="9802906" cy="45214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0721" y="1414272"/>
            <a:ext cx="10914972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描述立體的物品，只需要一張圖就夠嗎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這是一顆球嗎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</a:p>
        </p:txBody>
      </p:sp>
      <p:sp>
        <p:nvSpPr>
          <p:cNvPr id="19" name="橢圓 18"/>
          <p:cNvSpPr/>
          <p:nvPr/>
        </p:nvSpPr>
        <p:spPr>
          <a:xfrm>
            <a:off x="838200" y="3221045"/>
            <a:ext cx="2207653" cy="21055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01" y="2088743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8989752" y="5543073"/>
            <a:ext cx="150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圓柱體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椅子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0" name="Picture 6" descr="球体- 抖音百科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68" y="2911778"/>
            <a:ext cx="2697178" cy="27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/>
          <p:cNvSpPr/>
          <p:nvPr/>
        </p:nvSpPr>
        <p:spPr>
          <a:xfrm>
            <a:off x="3389709" y="3982437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531376" y="3381285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2" name="Picture 8" descr="卡通眼夹艺术-眼睛PNG图片素材下载_图片编号997186-PNG素材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7778">
                        <a14:foregroundMark x1="7556" y1="24000" x2="7556" y2="28000"/>
                        <a14:foregroundMark x1="4444" y1="34667" x2="4000" y2="48444"/>
                        <a14:foregroundMark x1="59111" y1="66222" x2="65778" y2="64889"/>
                        <a14:foregroundMark x1="90222" y1="68889" x2="96889" y2="46222"/>
                        <a14:foregroundMark x1="96889" y1="46222" x2="92444" y2="24444"/>
                        <a14:foregroundMark x1="92444" y1="24444" x2="92000" y2="24000"/>
                        <a14:foregroundMark x1="96444" y1="36000" x2="9777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64" y="1414272"/>
            <a:ext cx="729199" cy="7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980630" y="2379284"/>
            <a:ext cx="1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9402948" y="2211991"/>
            <a:ext cx="0" cy="67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10721" y="1414272"/>
            <a:ext cx="10964591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再多給一張從側面看的圖呢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從上面看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從側面看</a:t>
            </a:r>
          </a:p>
        </p:txBody>
      </p:sp>
      <p:sp>
        <p:nvSpPr>
          <p:cNvPr id="19" name="橢圓 18"/>
          <p:cNvSpPr/>
          <p:nvPr/>
        </p:nvSpPr>
        <p:spPr>
          <a:xfrm>
            <a:off x="2588654" y="2097260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46" y="1556627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球体- 抖音百科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89" y="2749895"/>
            <a:ext cx="2076373" cy="20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/>
          <p:cNvSpPr/>
          <p:nvPr/>
        </p:nvSpPr>
        <p:spPr>
          <a:xfrm>
            <a:off x="5347290" y="3429000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488957" y="2884067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3048" y="4318470"/>
            <a:ext cx="1589149" cy="18584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11803" y="2150772"/>
            <a:ext cx="2176529" cy="3232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通常需要幾張圖呢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的物體或許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張就夠了。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複雜的物體則需要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</a:p>
        </p:txBody>
      </p:sp>
      <p:pic>
        <p:nvPicPr>
          <p:cNvPr id="2050" name="Picture 2" descr="基礎】立體模型的三視圖| 數學| 均一教育平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79" y="2601035"/>
            <a:ext cx="3717242" cy="31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28429" y="123212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28427" y="1807382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8426" y="2382638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65936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01155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38438" y="4090160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8436" y="4665416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38435" y="5240672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5945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1164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096998" y="181007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97000" y="1240711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31013" y="4665190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31014" y="5225647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31013" y="5800903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68523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603742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99585" y="5228341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99587" y="4658976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68523" y="523763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968523" y="4665415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63633" y="5991801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10490515" y="5840899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8348324" y="654896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我覺得機器是</a:t>
            </a:r>
            <a:r>
              <a:rPr lang="en-US" altLang="zh-TW" dirty="0"/>
              <a:t>…(</a:t>
            </a:r>
            <a:r>
              <a:rPr lang="zh-TW" altLang="en-US" dirty="0"/>
              <a:t>學習單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00663" y="2726267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能量轉換</a:t>
            </a:r>
          </a:p>
        </p:txBody>
      </p:sp>
      <p:sp>
        <p:nvSpPr>
          <p:cNvPr id="5" name="矩形: 圓角 4"/>
          <p:cNvSpPr/>
          <p:nvPr/>
        </p:nvSpPr>
        <p:spPr>
          <a:xfrm>
            <a:off x="3365499" y="3820053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人類設計的工具</a:t>
            </a:r>
          </a:p>
        </p:txBody>
      </p:sp>
      <p:sp>
        <p:nvSpPr>
          <p:cNvPr id="6" name="矩形: 圓角 5"/>
          <p:cNvSpPr/>
          <p:nvPr/>
        </p:nvSpPr>
        <p:spPr>
          <a:xfrm>
            <a:off x="6170144" y="2879725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省時省力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1642530" y="5318390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連桿、凸輪、齒輪</a:t>
            </a:r>
          </a:p>
        </p:txBody>
      </p:sp>
      <p:sp>
        <p:nvSpPr>
          <p:cNvPr id="8" name="矩形: 圓角 7"/>
          <p:cNvSpPr/>
          <p:nvPr/>
        </p:nvSpPr>
        <p:spPr>
          <a:xfrm>
            <a:off x="6434665" y="4334933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增強效率</a:t>
            </a:r>
          </a:p>
        </p:txBody>
      </p:sp>
      <p:sp>
        <p:nvSpPr>
          <p:cNvPr id="9" name="矩形: 圓角 8"/>
          <p:cNvSpPr/>
          <p:nvPr/>
        </p:nvSpPr>
        <p:spPr>
          <a:xfrm>
            <a:off x="8788404" y="3468686"/>
            <a:ext cx="3327902" cy="9582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自動化操作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三視圖畫法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310" y="1627731"/>
            <a:ext cx="6797381" cy="4351338"/>
          </a:xfrm>
        </p:spPr>
      </p:pic>
      <p:grpSp>
        <p:nvGrpSpPr>
          <p:cNvPr id="25" name="群組 24"/>
          <p:cNvGrpSpPr/>
          <p:nvPr/>
        </p:nvGrpSpPr>
        <p:grpSpPr>
          <a:xfrm>
            <a:off x="4679671" y="1824735"/>
            <a:ext cx="6896766" cy="4192045"/>
            <a:chOff x="387636" y="2089267"/>
            <a:chExt cx="6896766" cy="4192045"/>
          </a:xfrm>
        </p:grpSpPr>
        <p:sp>
          <p:nvSpPr>
            <p:cNvPr id="10" name="矩形 9"/>
            <p:cNvSpPr/>
            <p:nvPr/>
          </p:nvSpPr>
          <p:spPr>
            <a:xfrm>
              <a:off x="2178205" y="3486615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78204" y="4883693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78204" y="208926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836019" y="3486074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26587" y="348661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7636" y="3488732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46309" y="3803400"/>
            <a:ext cx="3330986" cy="2599959"/>
            <a:chOff x="7420735" y="163550"/>
            <a:chExt cx="3330986" cy="259995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4646" y="163550"/>
              <a:ext cx="2677075" cy="2291576"/>
            </a:xfrm>
            <a:prstGeom prst="rect">
              <a:avLst/>
            </a:prstGeom>
          </p:spPr>
        </p:pic>
        <p:cxnSp>
          <p:nvCxnSpPr>
            <p:cNvPr id="17" name="直線單箭頭接點 16"/>
            <p:cNvCxnSpPr/>
            <p:nvPr/>
          </p:nvCxnSpPr>
          <p:spPr>
            <a:xfrm flipV="1">
              <a:off x="7782396" y="1553795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8211136" y="171213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8627026" y="202236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圖形 21" descr="眼睛 以實心填滿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0735" y="184910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文字方塊 25"/>
          <p:cNvSpPr txBox="1"/>
          <p:nvPr/>
        </p:nvSpPr>
        <p:spPr>
          <a:xfrm>
            <a:off x="6415821" y="3234692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397662" y="1697583"/>
            <a:ext cx="126678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上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俯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368356" y="4580881"/>
            <a:ext cx="14040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仰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633832" y="3213438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左視圖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142073" y="3183831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922832" y="3174939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後視圖</a:t>
            </a:r>
          </a:p>
        </p:txBody>
      </p:sp>
      <p:sp>
        <p:nvSpPr>
          <p:cNvPr id="32" name="矩形 31"/>
          <p:cNvSpPr/>
          <p:nvPr/>
        </p:nvSpPr>
        <p:spPr>
          <a:xfrm>
            <a:off x="4561546" y="1697582"/>
            <a:ext cx="3648762" cy="29547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12750" y="1691005"/>
            <a:ext cx="38887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通常選最複雜的面繪製前視圖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上視圖在前視圖上側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通常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圖或左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視圖挑一個畫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右視圖在前視圖右側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左視圖在前視圖左側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三張圖需對齊</a:t>
            </a:r>
          </a:p>
        </p:txBody>
      </p:sp>
      <p:sp>
        <p:nvSpPr>
          <p:cNvPr id="34" name="手繪多邊形: 圖案 33"/>
          <p:cNvSpPr/>
          <p:nvPr/>
        </p:nvSpPr>
        <p:spPr>
          <a:xfrm>
            <a:off x="6972300" y="965200"/>
            <a:ext cx="1060450" cy="711200"/>
          </a:xfrm>
          <a:custGeom>
            <a:avLst/>
            <a:gdLst>
              <a:gd name="connsiteX0" fmla="*/ 1060450 w 1060450"/>
              <a:gd name="connsiteY0" fmla="*/ 0 h 711200"/>
              <a:gd name="connsiteX1" fmla="*/ 736600 w 1060450"/>
              <a:gd name="connsiteY1" fmla="*/ 311150 h 711200"/>
              <a:gd name="connsiteX2" fmla="*/ 628650 w 1060450"/>
              <a:gd name="connsiteY2" fmla="*/ 304800 h 711200"/>
              <a:gd name="connsiteX3" fmla="*/ 533400 w 1060450"/>
              <a:gd name="connsiteY3" fmla="*/ 228600 h 711200"/>
              <a:gd name="connsiteX4" fmla="*/ 514350 w 1060450"/>
              <a:gd name="connsiteY4" fmla="*/ 184150 h 711200"/>
              <a:gd name="connsiteX5" fmla="*/ 558800 w 1060450"/>
              <a:gd name="connsiteY5" fmla="*/ 171450 h 711200"/>
              <a:gd name="connsiteX6" fmla="*/ 768350 w 1060450"/>
              <a:gd name="connsiteY6" fmla="*/ 241300 h 711200"/>
              <a:gd name="connsiteX7" fmla="*/ 552450 w 1060450"/>
              <a:gd name="connsiteY7" fmla="*/ 514350 h 711200"/>
              <a:gd name="connsiteX8" fmla="*/ 203200 w 1060450"/>
              <a:gd name="connsiteY8" fmla="*/ 615950 h 711200"/>
              <a:gd name="connsiteX9" fmla="*/ 38100 w 1060450"/>
              <a:gd name="connsiteY9" fmla="*/ 641350 h 711200"/>
              <a:gd name="connsiteX10" fmla="*/ 0 w 1060450"/>
              <a:gd name="connsiteY10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711200">
                <a:moveTo>
                  <a:pt x="1060450" y="0"/>
                </a:moveTo>
                <a:cubicBezTo>
                  <a:pt x="939989" y="178073"/>
                  <a:pt x="942035" y="247237"/>
                  <a:pt x="736600" y="311150"/>
                </a:cubicBezTo>
                <a:cubicBezTo>
                  <a:pt x="702182" y="321858"/>
                  <a:pt x="664633" y="306917"/>
                  <a:pt x="628650" y="304800"/>
                </a:cubicBezTo>
                <a:cubicBezTo>
                  <a:pt x="596900" y="279400"/>
                  <a:pt x="561364" y="258117"/>
                  <a:pt x="533400" y="228600"/>
                </a:cubicBezTo>
                <a:cubicBezTo>
                  <a:pt x="522314" y="216898"/>
                  <a:pt x="507803" y="198881"/>
                  <a:pt x="514350" y="184150"/>
                </a:cubicBezTo>
                <a:cubicBezTo>
                  <a:pt x="520608" y="170069"/>
                  <a:pt x="543983" y="175683"/>
                  <a:pt x="558800" y="171450"/>
                </a:cubicBezTo>
                <a:cubicBezTo>
                  <a:pt x="572639" y="173427"/>
                  <a:pt x="756588" y="180136"/>
                  <a:pt x="768350" y="241300"/>
                </a:cubicBezTo>
                <a:cubicBezTo>
                  <a:pt x="787247" y="339565"/>
                  <a:pt x="579418" y="496681"/>
                  <a:pt x="552450" y="514350"/>
                </a:cubicBezTo>
                <a:cubicBezTo>
                  <a:pt x="411082" y="606970"/>
                  <a:pt x="352314" y="595074"/>
                  <a:pt x="203200" y="615950"/>
                </a:cubicBezTo>
                <a:cubicBezTo>
                  <a:pt x="148057" y="623670"/>
                  <a:pt x="93133" y="632883"/>
                  <a:pt x="38100" y="641350"/>
                </a:cubicBezTo>
                <a:lnTo>
                  <a:pt x="0" y="7112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8032750" y="704850"/>
            <a:ext cx="18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選三個相連的角度做為三視圖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工程圖繪製規則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寫上圖名、作者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右下角區域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繪製出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直接看到的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透視被擋住的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十字架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表示圓心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產生工程圖- 2020 - SOLIDWORKS 說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45" y="1169350"/>
            <a:ext cx="6759194" cy="52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96000" y="157349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30591" y="481682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427335" y="4228685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cxnSp>
        <p:nvCxnSpPr>
          <p:cNvPr id="6" name="直線接點 5"/>
          <p:cNvCxnSpPr/>
          <p:nvPr/>
        </p:nvCxnSpPr>
        <p:spPr>
          <a:xfrm flipV="1">
            <a:off x="8942052" y="1825625"/>
            <a:ext cx="977900" cy="63500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8591550" y="3835400"/>
            <a:ext cx="9652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477000" y="1825625"/>
            <a:ext cx="0" cy="953293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尺寸標示規則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</p:spPr>
            <p:txBody>
              <a:bodyPr/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標示直線長度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大尺寸標在小尺寸外側</a:t>
                </a:r>
                <a:endParaRPr lang="en-US" altLang="zh-TW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</a:t>
                </a:r>
                <a:r>
                  <a: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圓或圓弧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的大小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半徑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各數值包含準確值與估計值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  <a:blipFill rotWithShape="1">
                <a:blip r:embed="rId2"/>
                <a:stretch>
                  <a:fillRect t="-496" r="2" b="-8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產生工程圖- 2020 - SOLIDWORKS 說明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31460" r="50969" b="28541"/>
          <a:stretch>
            <a:fillRect/>
          </a:stretch>
        </p:blipFill>
        <p:spPr bwMode="auto">
          <a:xfrm>
            <a:off x="5196623" y="1529702"/>
            <a:ext cx="6030479" cy="45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 rot="16200000">
            <a:off x="9969832" y="4039861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1976907"/>
            <a:ext cx="959224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4906872" y="2844691"/>
            <a:ext cx="985051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10.0</a:t>
                </a:r>
                <a:endPara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blipFill rotWithShape="1">
                <a:blip r:embed="rId4"/>
                <a:stretch>
                  <a:fillRect l="-3706" t="-60876" r="-3639" b="-60838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540020" y="1435859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395882" y="708212"/>
            <a:ext cx="4043083" cy="5627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中心線繪製</a:t>
            </a:r>
          </a:p>
        </p:txBody>
      </p:sp>
      <p:sp>
        <p:nvSpPr>
          <p:cNvPr id="5" name="橢圓 4"/>
          <p:cNvSpPr/>
          <p:nvPr/>
        </p:nvSpPr>
        <p:spPr>
          <a:xfrm>
            <a:off x="9471419" y="1659745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3"/>
          <p:cNvSpPr/>
          <p:nvPr/>
        </p:nvSpPr>
        <p:spPr>
          <a:xfrm>
            <a:off x="9471660" y="3963670"/>
            <a:ext cx="1652905" cy="18586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圓柱_百度百科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20" y="419227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/>
          <p:cNvSpPr>
            <a:spLocks noGrp="1"/>
          </p:cNvSpPr>
          <p:nvPr/>
        </p:nvSpPr>
        <p:spPr>
          <a:xfrm>
            <a:off x="838200" y="1825625"/>
            <a:ext cx="5946775" cy="4252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中心線類似虛線，但由連續的一長一短線段組成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三視圖中包含圓形時，需畫垂直與水平的中心線，兩線相交於圓心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三視圖中包含圓柱或圓孔時，需於軸線上畫中心線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右下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畫中心線時，線段會些微超出物件</a:t>
            </a: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298430" y="1569222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298430" y="3769360"/>
            <a:ext cx="0" cy="224663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0262808" y="1524635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40370" y="1214120"/>
            <a:ext cx="0" cy="2811145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97388" y="365125"/>
            <a:ext cx="5665694" cy="625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常犯錯誤提醒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尺寸標示不足或過度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標示必需的即可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可以利用計算得到的就不用標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線條規格錯誤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透視部分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要畫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endParaRPr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11231" r="65595" b="33521"/>
          <a:stretch>
            <a:fillRect/>
          </a:stretch>
        </p:blipFill>
        <p:spPr>
          <a:xfrm>
            <a:off x="6259130" y="1197301"/>
            <a:ext cx="3741315" cy="22316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1" t="7921" r="33322" b="33521"/>
          <a:stretch>
            <a:fillRect/>
          </a:stretch>
        </p:blipFill>
        <p:spPr>
          <a:xfrm>
            <a:off x="6227381" y="3767070"/>
            <a:ext cx="3773065" cy="256414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000446" y="1137375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標示過度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00445" y="3822271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學會工程製圖可以做甚麼呢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686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飾品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 txBox="1"/>
          <p:nvPr/>
        </p:nvSpPr>
        <p:spPr>
          <a:xfrm>
            <a:off x="48625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機械零件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線上媒體 17" title="3D modeling a ring on iPad with Shapr3D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860" y="2630805"/>
            <a:ext cx="4319270" cy="24314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62596" y="5944243"/>
            <a:ext cx="53943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+mn-ea"/>
                <a:hlinkClick r:id="rId6"/>
              </a:rPr>
              <a:t>https://youtu.be/qsQfXPOed6g?si=3BKU5RebdmeJgs0m</a:t>
            </a:r>
            <a:endParaRPr lang="zh-TW" altLang="en-US" sz="1200" dirty="0"/>
          </a:p>
          <a:p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6860" y="5899785"/>
            <a:ext cx="3844925" cy="359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  <a:hlinkClick r:id="rId7"/>
              </a:rPr>
              <a:t>https://www.youtube.com/watch?v=eFRsENbmU_o&amp;t=61s</a:t>
            </a:r>
            <a:endParaRPr lang="zh-TW" altLang="en-US" sz="1200" dirty="0"/>
          </a:p>
        </p:txBody>
      </p:sp>
      <p:pic>
        <p:nvPicPr>
          <p:cNvPr id="6" name="線上媒體 5" title="First Look - SOLIDWORKS CAD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2830" y="2629535"/>
            <a:ext cx="4290060" cy="242506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9419590" y="2629535"/>
            <a:ext cx="1842770" cy="2623185"/>
          </a:xfrm>
          <a:prstGeom prst="rect">
            <a:avLst/>
          </a:prstGeom>
        </p:spPr>
      </p:pic>
      <p:sp>
        <p:nvSpPr>
          <p:cNvPr id="7" name="內容版面配置區 2"/>
          <p:cNvSpPr txBox="1"/>
          <p:nvPr/>
        </p:nvSpPr>
        <p:spPr>
          <a:xfrm>
            <a:off x="9419590" y="1824990"/>
            <a:ext cx="4263390" cy="611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創意產品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419590" y="5901690"/>
            <a:ext cx="1933575" cy="548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TW" sz="1200" dirty="0">
                <a:sym typeface="+mn-ea"/>
                <a:hlinkClick r:id="rId10" action="ppaction://hlinkfile"/>
              </a:rPr>
              <a:t>https://www.youtube.com/shorts/NCFsWftVmJs</a:t>
            </a:r>
            <a:endParaRPr lang="en-US" altLang="zh-TW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三視圖繪製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sp>
        <p:nvSpPr>
          <p:cNvPr id="14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16" name="Picture 1" descr="image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801370"/>
            <a:ext cx="534098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8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20" y="2885440"/>
            <a:ext cx="4267835" cy="366712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410845"/>
            <a:ext cx="4119245" cy="242697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/>
          <a:srcRect b="1550"/>
          <a:stretch>
            <a:fillRect/>
          </a:stretch>
        </p:blipFill>
        <p:spPr>
          <a:xfrm>
            <a:off x="8720455" y="2761615"/>
            <a:ext cx="2503170" cy="3790950"/>
          </a:xfrm>
          <a:prstGeom prst="rect">
            <a:avLst/>
          </a:prstGeom>
        </p:spPr>
      </p:pic>
      <p:sp>
        <p:nvSpPr>
          <p:cNvPr id="11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左上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前視圖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右下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側視圖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r>
              <a:rPr kumimoji="0" lang="zh-TW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 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迅速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71025" y="5069840"/>
            <a:ext cx="1905" cy="1089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2-2: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</a:t>
            </a:r>
            <a:endParaRPr lang="zh-TW" altLang="en-US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sp>
        <p:nvSpPr>
          <p:cNvPr id="7" name="Google Shape;282;p10"/>
          <p:cNvSpPr txBox="1"/>
          <p:nvPr/>
        </p:nvSpPr>
        <p:spPr>
          <a:xfrm>
            <a:off x="615950" y="211963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6.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圓與圓柱軸心要畫中心線</a:t>
            </a:r>
            <a:endParaRPr lang="en-US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2" name="Content Placeholder 1" descr="Untitled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865" y="1691005"/>
            <a:ext cx="63030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來到機械系，你會學到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/>
          <p:cNvSpPr/>
          <p:nvPr/>
        </p:nvSpPr>
        <p:spPr>
          <a:xfrm>
            <a:off x="1481666" y="2203978"/>
            <a:ext cx="4402667" cy="3615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6" name="矩形: 圓角 5"/>
          <p:cNvSpPr/>
          <p:nvPr/>
        </p:nvSpPr>
        <p:spPr>
          <a:xfrm>
            <a:off x="6409266" y="2203978"/>
            <a:ext cx="4402667" cy="36152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2608580" y="890906"/>
            <a:ext cx="10007600" cy="954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8" indent="457200">
              <a:buClr>
                <a:srgbClr val="FFFFFF"/>
              </a:buClr>
            </a:pP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        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活動二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4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65" y="2947670"/>
            <a:ext cx="352425" cy="481330"/>
          </a:xfrm>
          <a:prstGeom prst="rect">
            <a:avLst/>
          </a:prstGeom>
        </p:spPr>
      </p:pic>
      <p:cxnSp>
        <p:nvCxnSpPr>
          <p:cNvPr id="7" name="Straight Connector 15"/>
          <p:cNvCxnSpPr/>
          <p:nvPr/>
        </p:nvCxnSpPr>
        <p:spPr>
          <a:xfrm>
            <a:off x="3349625" y="3004820"/>
            <a:ext cx="269240" cy="467360"/>
          </a:xfrm>
          <a:prstGeom prst="line">
            <a:avLst/>
          </a:prstGeom>
          <a:noFill/>
          <a:ln w="6350" cap="flat" cmpd="sng" algn="ctr">
            <a:solidFill>
              <a:srgbClr val="52A6A4"/>
            </a:solidFill>
            <a:prstDash val="solid"/>
            <a:miter lim="800000"/>
          </a:ln>
          <a:effectLst/>
        </p:spPr>
      </p:cxnSp>
      <p:cxnSp>
        <p:nvCxnSpPr>
          <p:cNvPr id="10" name="Straight Connector 26"/>
          <p:cNvCxnSpPr/>
          <p:nvPr/>
        </p:nvCxnSpPr>
        <p:spPr>
          <a:xfrm>
            <a:off x="2445385" y="477075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1" name="Straight Connector 27"/>
          <p:cNvCxnSpPr/>
          <p:nvPr/>
        </p:nvCxnSpPr>
        <p:spPr>
          <a:xfrm>
            <a:off x="314388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2" name="Straight Connector 28"/>
          <p:cNvCxnSpPr/>
          <p:nvPr/>
        </p:nvCxnSpPr>
        <p:spPr>
          <a:xfrm>
            <a:off x="595185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3" name="Straight Connector 29"/>
          <p:cNvCxnSpPr/>
          <p:nvPr/>
        </p:nvCxnSpPr>
        <p:spPr>
          <a:xfrm>
            <a:off x="665289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4" name="Straight Connector 31"/>
          <p:cNvCxnSpPr/>
          <p:nvPr/>
        </p:nvCxnSpPr>
        <p:spPr>
          <a:xfrm>
            <a:off x="7654290" y="439864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5" name="Straight Connector 32"/>
          <p:cNvCxnSpPr/>
          <p:nvPr/>
        </p:nvCxnSpPr>
        <p:spPr>
          <a:xfrm>
            <a:off x="7606030" y="518731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6" name="Straight Connector 33"/>
          <p:cNvCxnSpPr/>
          <p:nvPr/>
        </p:nvCxnSpPr>
        <p:spPr>
          <a:xfrm>
            <a:off x="417766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7" name="Straight Connector 34"/>
          <p:cNvCxnSpPr/>
          <p:nvPr/>
        </p:nvCxnSpPr>
        <p:spPr>
          <a:xfrm>
            <a:off x="491426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8" name="Straight Connector 37"/>
          <p:cNvCxnSpPr/>
          <p:nvPr/>
        </p:nvCxnSpPr>
        <p:spPr>
          <a:xfrm>
            <a:off x="6297930" y="467169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19" name="Straight Connector 38"/>
          <p:cNvCxnSpPr/>
          <p:nvPr/>
        </p:nvCxnSpPr>
        <p:spPr>
          <a:xfrm>
            <a:off x="279463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0" name="Straight Connector 39"/>
          <p:cNvCxnSpPr/>
          <p:nvPr/>
        </p:nvCxnSpPr>
        <p:spPr>
          <a:xfrm>
            <a:off x="4547870" y="3887470"/>
            <a:ext cx="0" cy="178625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1" name="Straight Connector 40"/>
          <p:cNvCxnSpPr/>
          <p:nvPr/>
        </p:nvCxnSpPr>
        <p:spPr>
          <a:xfrm>
            <a:off x="4535170" y="1102360"/>
            <a:ext cx="0" cy="190246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2" name="Straight Connector 42"/>
          <p:cNvCxnSpPr/>
          <p:nvPr/>
        </p:nvCxnSpPr>
        <p:spPr>
          <a:xfrm>
            <a:off x="7606030" y="4792980"/>
            <a:ext cx="205930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3" name="Straight Connector 43"/>
          <p:cNvCxnSpPr/>
          <p:nvPr/>
        </p:nvCxnSpPr>
        <p:spPr>
          <a:xfrm>
            <a:off x="3790950" y="4767580"/>
            <a:ext cx="15494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4" name="Straight Connector 44"/>
          <p:cNvCxnSpPr/>
          <p:nvPr/>
        </p:nvCxnSpPr>
        <p:spPr>
          <a:xfrm>
            <a:off x="6311900" y="1267460"/>
            <a:ext cx="0" cy="154622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5" name="Straight Connector 45"/>
          <p:cNvCxnSpPr/>
          <p:nvPr/>
        </p:nvCxnSpPr>
        <p:spPr>
          <a:xfrm>
            <a:off x="5670550" y="2050415"/>
            <a:ext cx="143129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6" name="Straight Connector 46"/>
          <p:cNvCxnSpPr/>
          <p:nvPr/>
        </p:nvCxnSpPr>
        <p:spPr>
          <a:xfrm>
            <a:off x="2797810" y="1291590"/>
            <a:ext cx="0" cy="152463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7" name="Straight Connector 47"/>
          <p:cNvCxnSpPr/>
          <p:nvPr/>
        </p:nvCxnSpPr>
        <p:spPr>
          <a:xfrm>
            <a:off x="2040890" y="2046605"/>
            <a:ext cx="13462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8" name="Straight Connector 48"/>
          <p:cNvCxnSpPr/>
          <p:nvPr/>
        </p:nvCxnSpPr>
        <p:spPr>
          <a:xfrm>
            <a:off x="8211820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29" name="Straight Connector 49"/>
          <p:cNvCxnSpPr/>
          <p:nvPr/>
        </p:nvCxnSpPr>
        <p:spPr>
          <a:xfrm>
            <a:off x="9015095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30" name="Straight Connector 50"/>
          <p:cNvCxnSpPr/>
          <p:nvPr/>
        </p:nvCxnSpPr>
        <p:spPr>
          <a:xfrm>
            <a:off x="861377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pic>
        <p:nvPicPr>
          <p:cNvPr id="2" name="Picture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85" y="294005"/>
            <a:ext cx="6148705" cy="3379470"/>
          </a:xfrm>
          <a:prstGeom prst="rect">
            <a:avLst/>
          </a:prstGeom>
        </p:spPr>
      </p:pic>
      <p:pic>
        <p:nvPicPr>
          <p:cNvPr id="3" name="Picture 2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05" y="4008120"/>
            <a:ext cx="2748915" cy="2561590"/>
          </a:xfrm>
          <a:prstGeom prst="rect">
            <a:avLst/>
          </a:prstGeom>
        </p:spPr>
      </p:pic>
      <p:graphicFrame>
        <p:nvGraphicFramePr>
          <p:cNvPr id="31" name="Object 30"/>
          <p:cNvGraphicFramePr/>
          <p:nvPr/>
        </p:nvGraphicFramePr>
        <p:xfrm>
          <a:off x="1870710" y="3622675"/>
          <a:ext cx="5354320" cy="294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6" imgW="5539105" imgH="3042920" progId="Paint.Picture">
                  <p:embed/>
                </p:oleObj>
              </mc:Choice>
              <mc:Fallback>
                <p:oleObj r:id="rId6" imgW="5539105" imgH="3042920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0710" y="3622675"/>
                        <a:ext cx="5354320" cy="294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4043680" y="943610"/>
            <a:ext cx="0" cy="154940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743450" y="952500"/>
            <a:ext cx="4445" cy="155448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382135" y="829310"/>
            <a:ext cx="0" cy="178625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46165" y="878205"/>
            <a:ext cx="0" cy="154622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04815" y="1661160"/>
            <a:ext cx="143129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32075" y="902335"/>
            <a:ext cx="0" cy="152463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75155" y="1657350"/>
            <a:ext cx="134620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90775" y="4827270"/>
            <a:ext cx="0" cy="79502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67050" y="4827270"/>
            <a:ext cx="0" cy="79502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82310" y="4827270"/>
            <a:ext cx="0" cy="79311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57950" y="4839970"/>
            <a:ext cx="0" cy="79311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08065" y="4775835"/>
            <a:ext cx="0" cy="93916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29230" y="4775835"/>
            <a:ext cx="0" cy="90678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27855" y="3963670"/>
            <a:ext cx="0" cy="178435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70935" y="4843780"/>
            <a:ext cx="1495425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61580" y="4481195"/>
            <a:ext cx="1641475" cy="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561580" y="5231765"/>
            <a:ext cx="1641475" cy="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96480" y="4856480"/>
            <a:ext cx="193040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29245" y="4850130"/>
            <a:ext cx="0" cy="75882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675370" y="4853305"/>
            <a:ext cx="0" cy="74930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302625" y="4755515"/>
            <a:ext cx="0" cy="94869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r>
              <a:rPr kumimoji="0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</a:p>
        </p:txBody>
      </p:sp>
      <p:sp>
        <p:nvSpPr>
          <p:cNvPr id="6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當零件可以組裝時，用三視圖難以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表示零件的組裝方式與順序，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此時用爆炸圖即可更簡單的理解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組裝方式與順序</a:t>
            </a:r>
          </a:p>
        </p:txBody>
      </p:sp>
      <p:pic>
        <p:nvPicPr>
          <p:cNvPr id="7" name="Google Shape;309;p13"/>
          <p:cNvPicPr preferRelativeResize="0"/>
          <p:nvPr/>
        </p:nvPicPr>
        <p:blipFill rotWithShape="1">
          <a:blip r:embed="rId2"/>
          <a:srcRect l="-642" r="60499"/>
          <a:stretch>
            <a:fillRect/>
          </a:stretch>
        </p:blipFill>
        <p:spPr>
          <a:xfrm>
            <a:off x="8169658" y="1655000"/>
            <a:ext cx="2990600" cy="42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9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8133" y="333499"/>
            <a:ext cx="8756401" cy="61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12"/>
          <p:cNvSpPr/>
          <p:nvPr/>
        </p:nvSpPr>
        <p:spPr>
          <a:xfrm>
            <a:off x="11099800" y="5606600"/>
            <a:ext cx="432000" cy="40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282;p10"/>
          <p:cNvSpPr txBox="1"/>
          <p:nvPr/>
        </p:nvSpPr>
        <p:spPr>
          <a:xfrm>
            <a:off x="504825" y="1797049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這些零件如何以三視圖表示組裝方式與順序呢</a:t>
            </a:r>
            <a:r>
              <a:rPr kumimoji="0" lang="en-US" altLang="zh-TW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?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速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5;p13"/>
          <p:cNvSpPr txBox="1">
            <a:spLocks noGrp="1"/>
          </p:cNvSpPr>
          <p:nvPr>
            <p:ph type="title"/>
          </p:nvPr>
        </p:nvSpPr>
        <p:spPr>
          <a:xfrm>
            <a:off x="679450" y="460717"/>
            <a:ext cx="10007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Google Shape;307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71933" y="311251"/>
            <a:ext cx="8819268" cy="62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8;p13"/>
          <p:cNvSpPr/>
          <p:nvPr/>
        </p:nvSpPr>
        <p:spPr>
          <a:xfrm>
            <a:off x="11173600" y="5623467"/>
            <a:ext cx="402000" cy="407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282;p10"/>
          <p:cNvSpPr txBox="1"/>
          <p:nvPr/>
        </p:nvSpPr>
        <p:spPr>
          <a:xfrm>
            <a:off x="568325" y="2133600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用爆炸圖表示，組裝方法與步驟都能更加清楚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鱷魚爆炸圖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鱷魚爆炸圖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" descr="鱷魚列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5" y="379095"/>
            <a:ext cx="4934585" cy="6099175"/>
          </a:xfrm>
          <a:prstGeom prst="rect">
            <a:avLst/>
          </a:prstGeom>
        </p:spPr>
      </p:pic>
      <p:sp>
        <p:nvSpPr>
          <p:cNvPr id="7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剪下鱷魚零件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排列零件相對位置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不用畫虛線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BE7D3E"/>
              </a:solidFill>
              <a:effectLst/>
              <a:uLnTx/>
              <a:uFillTx/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graphicFrame>
        <p:nvGraphicFramePr>
          <p:cNvPr id="6" name="Object 0"/>
          <p:cNvGraphicFramePr/>
          <p:nvPr/>
        </p:nvGraphicFramePr>
        <p:xfrm>
          <a:off x="4140200" y="304800"/>
          <a:ext cx="2785110" cy="624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3053080" imgH="7172325" progId="Paint.Picture">
                  <p:embed/>
                </p:oleObj>
              </mc:Choice>
              <mc:Fallback>
                <p:oleObj r:id="rId3" imgW="3053080" imgH="7172325" progId="Paint.Picture">
                  <p:embed/>
                  <p:pic>
                    <p:nvPicPr>
                      <p:cNvPr id="0" name="Object 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304800"/>
                        <a:ext cx="2785110" cy="624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585460" y="2289810"/>
            <a:ext cx="0" cy="84518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46040" y="2014855"/>
            <a:ext cx="0" cy="8655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63770" y="2545715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47640" y="2524760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99965" y="2264410"/>
            <a:ext cx="0" cy="80581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988560" y="3298825"/>
            <a:ext cx="4445" cy="271526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>
            <a:off x="5229225" y="4646930"/>
            <a:ext cx="0" cy="46037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5"/>
          <p:cNvCxnSpPr/>
          <p:nvPr/>
        </p:nvCxnSpPr>
        <p:spPr>
          <a:xfrm>
            <a:off x="5608320" y="1706880"/>
            <a:ext cx="0" cy="148209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6"/>
          <p:cNvCxnSpPr/>
          <p:nvPr/>
        </p:nvCxnSpPr>
        <p:spPr>
          <a:xfrm>
            <a:off x="5120005" y="1342390"/>
            <a:ext cx="0" cy="15767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9"/>
          <p:cNvCxnSpPr/>
          <p:nvPr/>
        </p:nvCxnSpPr>
        <p:spPr>
          <a:xfrm flipV="1">
            <a:off x="5380355" y="617855"/>
            <a:ext cx="671830" cy="37909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/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sp>
        <p:nvSpPr>
          <p:cNvPr id="9" name="矩形: 剪去對角角落 8"/>
          <p:cNvSpPr/>
          <p:nvPr/>
        </p:nvSpPr>
        <p:spPr>
          <a:xfrm>
            <a:off x="1515531" y="2099733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10" name="矩形: 剪去對角角落 9"/>
          <p:cNvSpPr/>
          <p:nvPr/>
        </p:nvSpPr>
        <p:spPr>
          <a:xfrm>
            <a:off x="4339164" y="1849965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11" name="矩形: 剪去對角角落 10"/>
          <p:cNvSpPr/>
          <p:nvPr/>
        </p:nvSpPr>
        <p:spPr>
          <a:xfrm>
            <a:off x="1176863" y="4123266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熱力學</a:t>
            </a:r>
          </a:p>
        </p:txBody>
      </p:sp>
      <p:sp>
        <p:nvSpPr>
          <p:cNvPr id="12" name="矩形: 剪去對角角落 11"/>
          <p:cNvSpPr/>
          <p:nvPr/>
        </p:nvSpPr>
        <p:spPr>
          <a:xfrm>
            <a:off x="4055530" y="4309531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熱傳學</a:t>
            </a:r>
          </a:p>
        </p:txBody>
      </p:sp>
      <p:sp>
        <p:nvSpPr>
          <p:cNvPr id="13" name="矩形: 剪去對角角落 12"/>
          <p:cNvSpPr/>
          <p:nvPr/>
        </p:nvSpPr>
        <p:spPr>
          <a:xfrm>
            <a:off x="6248397" y="3103032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靜力學</a:t>
            </a:r>
          </a:p>
        </p:txBody>
      </p:sp>
      <p:sp>
        <p:nvSpPr>
          <p:cNvPr id="14" name="矩形: 剪去對角角落 13"/>
          <p:cNvSpPr/>
          <p:nvPr/>
        </p:nvSpPr>
        <p:spPr>
          <a:xfrm>
            <a:off x="7056964" y="1363133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流體力學</a:t>
            </a:r>
          </a:p>
        </p:txBody>
      </p:sp>
      <p:sp>
        <p:nvSpPr>
          <p:cNvPr id="15" name="矩形: 剪去對角角落 14"/>
          <p:cNvSpPr/>
          <p:nvPr/>
        </p:nvSpPr>
        <p:spPr>
          <a:xfrm>
            <a:off x="9812864" y="1989665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電路電子學</a:t>
            </a:r>
          </a:p>
        </p:txBody>
      </p:sp>
      <p:sp>
        <p:nvSpPr>
          <p:cNvPr id="16" name="矩形: 剪去對角角落 15"/>
          <p:cNvSpPr/>
          <p:nvPr/>
        </p:nvSpPr>
        <p:spPr>
          <a:xfrm>
            <a:off x="8051798" y="4423831"/>
            <a:ext cx="1907989" cy="94602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研究不同材料的結構、性質及其在應用中的表現。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探討材料的組成與內部結構如何影響其強度、硬度、耐熱性、耐腐蝕性等特性。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這門學科對於設計和製造機械、電子產品、建築材料等非常重要。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選擇合適的材料來製作飛機的外殼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既要輕又要堅固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你覺得要打造變形金剛或是大型機器人需要使用什麼材料</a:t>
            </a:r>
            <a:r>
              <a:rPr lang="en-US" altLang="zh-TW" sz="2400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rgbClr val="CC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55781" y="6385807"/>
            <a:ext cx="5336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https://www.youtube.com/watch?v=AyAd70nfVC4&amp;ab_channel=FilmeyBox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研究物體在力的作用下如何運動的學科，關注物體的加速度、速度和位置變化。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牛頓三大運動定律。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動力學廣泛應用於設計各種運動系統，如車輛的行駛、機器人的運動、以及運動中的飛機或火箭等。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了解它能幫助工程師分析運動模式，並設計出更加穩定、高效的機械系統。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生活中有那些作用力與反作用力的例子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機構學研究如何設計和分析機械裝置中的運動部件（如齒輪、連桿機構等）。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這門學科主要探討機械系統中各元件的幾何約束和運動特性，而不考慮力。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機構學對於設計精密機械裝置（如機器人、汽車引擎、工業機械手臂）非常重要。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8411" y="462961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rgbClr val="E1D8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小齒輪轉大齒輪是省力機構還是省時機構</a:t>
            </a:r>
            <a:r>
              <a:rPr lang="en-US" altLang="zh-TW" sz="28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r>
              <a:rPr lang="zh-TW" altLang="en-US" sz="28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</a:t>
            </a:r>
            <a:r>
              <a:rPr lang="en-US" altLang="zh-TW" sz="28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1733" y="6395039"/>
            <a:ext cx="5169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https://www.youtube.com/watch?v=ByTC5AVglsQ&amp;ab_channel=OmarRaafat</a:t>
            </a:r>
            <a:endParaRPr lang="zh-TW" altLang="en-US" sz="1200" dirty="0"/>
          </a:p>
        </p:txBody>
      </p:sp>
      <p:pic>
        <p:nvPicPr>
          <p:cNvPr id="1030" name="Picture 6" descr="連桿機構:: TSSCq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1" y="4820170"/>
            <a:ext cx="2624299" cy="149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0333340" y="5665707"/>
            <a:ext cx="115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雨刷機構</a:t>
            </a:r>
            <a:r>
              <a:rPr lang="en-US" altLang="zh-TW" sz="1600" dirty="0"/>
              <a:t>(</a:t>
            </a:r>
            <a:r>
              <a:rPr lang="zh-TW" altLang="en-US" sz="1600" dirty="0"/>
              <a:t>學習單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/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85800" y="1820333"/>
            <a:ext cx="3259667" cy="4343400"/>
            <a:chOff x="685800" y="1820333"/>
            <a:chExt cx="3259667" cy="4343400"/>
          </a:xfrm>
        </p:grpSpPr>
        <p:sp>
          <p:nvSpPr>
            <p:cNvPr id="2" name="矩形: 圓角化單一角落 1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機械設計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905933" y="2590800"/>
              <a:ext cx="27432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機械工程師會設計各種機械和設備，比如車子、腳踏車、機器手臂，甚至家裡的洗衣機和冰箱。</a:t>
              </a:r>
              <a:endPara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設計這些東西時，工程師會考慮怎麼讓它們更耐用、更節能。</a:t>
              </a:r>
            </a:p>
            <a:p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466166" y="1820333"/>
            <a:ext cx="3259667" cy="4343400"/>
            <a:chOff x="685800" y="1820333"/>
            <a:chExt cx="3259667" cy="43434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" name="矩形: 圓角化單一角落 9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製造技術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05933" y="2590800"/>
              <a:ext cx="2743200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當我們有完整設計後，機械工程師還要思考怎麼把這些機械製造出來。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想辦法使用各種工具和材料來製造機械零件，然後組裝起來。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8246533" y="1820333"/>
            <a:ext cx="3259667" cy="4343400"/>
            <a:chOff x="685800" y="1820333"/>
            <a:chExt cx="3259667" cy="4343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" name="矩形: 圓角化單一角落 13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控制技術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05933" y="2590800"/>
              <a:ext cx="274320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這部分專注在機械如何移動，並且如何控制這些機械。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比如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車子的引擎怎麼工作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如何讓車子跑得更快又更安全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或者機器手臂怎麼精確地抓取東西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583466" y="5631708"/>
            <a:ext cx="3025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2"/>
              </a:rPr>
              <a:t>https://www.youtube.com/watch?v=uyU-D1tiR_U&amp;ab_channel=Allprocessofworld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</TotalTime>
  <Words>2115</Words>
  <Application>Microsoft Office PowerPoint</Application>
  <PresentationFormat>寬螢幕</PresentationFormat>
  <Paragraphs>246</Paragraphs>
  <Slides>46</Slides>
  <Notes>2</Notes>
  <HiddenSlides>0</HiddenSlides>
  <MMClips>4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6" baseType="lpstr">
      <vt:lpstr>Yu Gothic UI Semibold</vt:lpstr>
      <vt:lpstr>微軟正黑體</vt:lpstr>
      <vt:lpstr>標楷體</vt:lpstr>
      <vt:lpstr>Arial</vt:lpstr>
      <vt:lpstr>Calibri</vt:lpstr>
      <vt:lpstr>Calibri Light</vt:lpstr>
      <vt:lpstr>Cambria Math</vt:lpstr>
      <vt:lpstr>Nunito</vt:lpstr>
      <vt:lpstr>Office 佈景主題</vt:lpstr>
      <vt:lpstr>Paintbrush Picture</vt:lpstr>
      <vt:lpstr>機械簡介</vt:lpstr>
      <vt:lpstr>What is machine ??</vt:lpstr>
      <vt:lpstr>What is machine ??</vt:lpstr>
      <vt:lpstr>來到機械系，你會學到…</vt:lpstr>
      <vt:lpstr>PowerPoint 簡報</vt:lpstr>
      <vt:lpstr>PowerPoint 簡報</vt:lpstr>
      <vt:lpstr>PowerPoint 簡報</vt:lpstr>
      <vt:lpstr>PowerPoint 簡報</vt:lpstr>
      <vt:lpstr>PowerPoint 簡報</vt:lpstr>
      <vt:lpstr>生活機械觀察實作</vt:lpstr>
      <vt:lpstr>能量傳遞(動能、位能、熱能…)</vt:lpstr>
      <vt:lpstr>能量傳遞</vt:lpstr>
      <vt:lpstr>其他能量傳遞(學習單)</vt:lpstr>
      <vt:lpstr>複雜系統中的能量傳遞</vt:lpstr>
      <vt:lpstr>活動1—鱷魚牙醫</vt:lpstr>
      <vt:lpstr>鱷魚牙醫玩具活動</vt:lpstr>
      <vt:lpstr>抽獎轉盤</vt:lpstr>
      <vt:lpstr>問題發想</vt:lpstr>
      <vt:lpstr>鱷魚的嘴巴張到最大時，靠甚麼機構固定住？</vt:lpstr>
      <vt:lpstr>為什麼按下正確牙齒時會閉上嘴巴？</vt:lpstr>
      <vt:lpstr>正確牙齒可能不只有一顆嗎?為什麼？</vt:lpstr>
      <vt:lpstr>為什麼按下非正確的牙齒時，牙齒能固定於牙槽內不回彈?</vt:lpstr>
      <vt:lpstr>為什麼每一次正確的牙齒都不同？有沒有規律呢？為什麼？</vt:lpstr>
      <vt:lpstr>機械設計中的工程製圖</vt:lpstr>
      <vt:lpstr>為甚麼機械設計要畫工程圖呢</vt:lpstr>
      <vt:lpstr>火箭工程案例- 阿波羅13號</vt:lpstr>
      <vt:lpstr>描述立體的物品，只需要一張圖就夠嗎?</vt:lpstr>
      <vt:lpstr>再多給一張從側面看的圖呢?</vt:lpstr>
      <vt:lpstr>通常需要幾張圖呢?</vt:lpstr>
      <vt:lpstr>三視圖畫法</vt:lpstr>
      <vt:lpstr>工程圖繪製規則</vt:lpstr>
      <vt:lpstr>尺寸標示規則</vt:lpstr>
      <vt:lpstr>中心線繪製</vt:lpstr>
      <vt:lpstr>常犯錯誤提醒</vt:lpstr>
      <vt:lpstr>學會工程製圖可以做甚麼呢</vt:lpstr>
      <vt:lpstr>活動2—三視圖繪製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爆炸圖</vt:lpstr>
      <vt:lpstr>活動3—鱷魚爆炸圖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生活機械觀察實作</dc:title>
  <dc:creator>SOLab</dc:creator>
  <cp:lastModifiedBy>wangia@solab.me.ntu.edu.tw</cp:lastModifiedBy>
  <cp:revision>84</cp:revision>
  <dcterms:created xsi:type="dcterms:W3CDTF">2024-09-16T06:23:00Z</dcterms:created>
  <dcterms:modified xsi:type="dcterms:W3CDTF">2024-12-18T13:02:20Z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0D6C7C6A00B44DF3880782A4F994B69B_12</vt:lpwstr>
  </property>
  <property fmtid="{D5CDD505-2E9C-101B-9397-08002B2CF9AE}" pid="3" name="KSOProductBuildVer">
    <vt:lpwstr>1033-12.2.0.18607</vt:lpwstr>
  </property>
</Properties>
</file>